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Lora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Lora-bold.fntdata"/><Relationship Id="rId10" Type="http://schemas.openxmlformats.org/officeDocument/2006/relationships/slide" Target="slides/slide5.xml"/><Relationship Id="rId54" Type="http://schemas.openxmlformats.org/officeDocument/2006/relationships/font" Target="fonts/Lora-regular.fntdata"/><Relationship Id="rId13" Type="http://schemas.openxmlformats.org/officeDocument/2006/relationships/slide" Target="slides/slide8.xml"/><Relationship Id="rId57" Type="http://schemas.openxmlformats.org/officeDocument/2006/relationships/font" Target="fonts/Lora-boldItalic.fntdata"/><Relationship Id="rId12" Type="http://schemas.openxmlformats.org/officeDocument/2006/relationships/slide" Target="slides/slide7.xml"/><Relationship Id="rId56" Type="http://schemas.openxmlformats.org/officeDocument/2006/relationships/font" Target="fonts/Lor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d0aea9955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9d0aea9955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d0aea9955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9d0aea9955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d0aea9955_0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9d0aea9955_0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d0aea9955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9d0aea9955_0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d0aea9955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9d0aea9955_0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d57cf762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9d57cf762a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d57cf762a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9d57cf762a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d57cf762a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9d57cf762a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d0aea9955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9d0aea9955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d57cf762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around expensive nature</a:t>
            </a:r>
            <a:endParaRPr/>
          </a:p>
        </p:txBody>
      </p:sp>
      <p:sp>
        <p:nvSpPr>
          <p:cNvPr id="212" name="Google Shape;212;g29d57cf762a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74d5d946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74d5d946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a3a40e41f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20" name="Google Shape;220;g29a3a40e41f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d1f4a360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25" name="Google Shape;225;g1ed1f4a360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d1f4a360b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definition so far</a:t>
            </a:r>
            <a:endParaRPr/>
          </a:p>
        </p:txBody>
      </p:sp>
      <p:sp>
        <p:nvSpPr>
          <p:cNvPr id="233" name="Google Shape;233;g1ed1f4a360b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d1f4a360b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space at both training and inference</a:t>
            </a:r>
            <a:endParaRPr/>
          </a:p>
        </p:txBody>
      </p:sp>
      <p:sp>
        <p:nvSpPr>
          <p:cNvPr id="241" name="Google Shape;241;g1ed1f4a360b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d1f4a360b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</a:t>
            </a:r>
            <a:r>
              <a:rPr lang="en"/>
              <a:t> mostly at inference (it will hurt your model)</a:t>
            </a:r>
            <a:endParaRPr/>
          </a:p>
        </p:txBody>
      </p:sp>
      <p:sp>
        <p:nvSpPr>
          <p:cNvPr id="248" name="Google Shape;248;g1ed1f4a360b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d1f4a360b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hurt your model a little bit, but not much</a:t>
            </a:r>
            <a:endParaRPr/>
          </a:p>
        </p:txBody>
      </p:sp>
      <p:sp>
        <p:nvSpPr>
          <p:cNvPr id="256" name="Google Shape;256;g1ed1f4a360b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d1f4a360b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selective model is just fine-tuning the head</a:t>
            </a:r>
            <a:endParaRPr/>
          </a:p>
        </p:txBody>
      </p:sp>
      <p:sp>
        <p:nvSpPr>
          <p:cNvPr id="265" name="Google Shape;265;g1ed1f4a360b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d1f4a360b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NOTE: you can use different LoRA weights for different tasks!</a:t>
            </a:r>
            <a:endParaRPr b="1"/>
          </a:p>
        </p:txBody>
      </p:sp>
      <p:sp>
        <p:nvSpPr>
          <p:cNvPr id="277" name="Google Shape;277;g1ed1f4a360b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d1f4a360b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hurt your model a little bit, but not much</a:t>
            </a:r>
            <a:endParaRPr/>
          </a:p>
        </p:txBody>
      </p:sp>
      <p:sp>
        <p:nvSpPr>
          <p:cNvPr id="285" name="Google Shape;285;g1ed1f4a360b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d1f4a360b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hurt your model a little bit, but not much</a:t>
            </a:r>
            <a:endParaRPr/>
          </a:p>
        </p:txBody>
      </p:sp>
      <p:sp>
        <p:nvSpPr>
          <p:cNvPr id="293" name="Google Shape;293;g1ed1f4a360b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74d5d946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74d5d946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41e7f0c6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41e7f0c6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41e7f0c6d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Responsibility and interpretability</a:t>
            </a:r>
            <a:endParaRPr/>
          </a:p>
        </p:txBody>
      </p:sp>
      <p:sp>
        <p:nvSpPr>
          <p:cNvPr id="307" name="Google Shape;307;g2a41e7f0c6d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41e7f0c6d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NOTE: you can use different LoRA weights for different tasks!</a:t>
            </a:r>
            <a:endParaRPr b="1"/>
          </a:p>
        </p:txBody>
      </p:sp>
      <p:sp>
        <p:nvSpPr>
          <p:cNvPr id="312" name="Google Shape;312;g2a41e7f0c6d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53fb7d56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NOTE: you can use different LoRA weights for different tasks!</a:t>
            </a:r>
            <a:endParaRPr b="1"/>
          </a:p>
        </p:txBody>
      </p:sp>
      <p:sp>
        <p:nvSpPr>
          <p:cNvPr id="318" name="Google Shape;318;g2a53fb7d56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53fb7d56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Evaluation and transparency</a:t>
            </a:r>
            <a:endParaRPr b="1"/>
          </a:p>
        </p:txBody>
      </p:sp>
      <p:sp>
        <p:nvSpPr>
          <p:cNvPr id="324" name="Google Shape;324;g2a53fb7d56b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41e7f0c6d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hurt your model a little bit, but not much</a:t>
            </a:r>
            <a:endParaRPr/>
          </a:p>
        </p:txBody>
      </p:sp>
      <p:sp>
        <p:nvSpPr>
          <p:cNvPr id="337" name="Google Shape;337;g2a41e7f0c6d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53fb7d56b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model</a:t>
            </a:r>
            <a:endParaRPr/>
          </a:p>
        </p:txBody>
      </p:sp>
      <p:sp>
        <p:nvSpPr>
          <p:cNvPr id="347" name="Google Shape;347;g2a53fb7d56b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53fb7d56b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hurt your model a little bit, but not much</a:t>
            </a:r>
            <a:endParaRPr/>
          </a:p>
        </p:txBody>
      </p:sp>
      <p:sp>
        <p:nvSpPr>
          <p:cNvPr id="354" name="Google Shape;354;g2a53fb7d56b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53fb7d56b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hurt your model a little bit, but not much</a:t>
            </a:r>
            <a:endParaRPr/>
          </a:p>
        </p:txBody>
      </p:sp>
      <p:sp>
        <p:nvSpPr>
          <p:cNvPr id="361" name="Google Shape;361;g2a53fb7d56b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d57cf762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FULL VIDEO IF WE GET HERE BY 9:30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Unbelievably intelligent yet shockingly stupid: fails </a:t>
            </a:r>
            <a:r>
              <a:rPr lang="en"/>
              <a:t>under</a:t>
            </a:r>
            <a:r>
              <a:rPr lang="en"/>
              <a:t> some trivial dimensions of intelligence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definition of intelligence is constrained to measurable stuff: they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LLMs are incredibly powerful </a:t>
            </a:r>
            <a:r>
              <a:rPr i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tools</a:t>
            </a: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(i.e., means to ends/tasks), and interesting new methods to understand</a:t>
            </a: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human cognition</a:t>
            </a: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But they </a:t>
            </a: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fail catastrophically </a:t>
            </a: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along some trivial dimensions of intelligence.</a:t>
            </a:r>
            <a:endParaRPr i="1" sz="1600" u="sng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Lots of interesting work at the interface of NLP &amp; CogSci ahead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9d57cf762a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53fb7d56b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a53fb7d56b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5ac94938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FULL VIDEO IF WE GET HERE BY 9:30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Unbelievably intelligent yet shockingly stupid: fails under some trivial dimensions of intelligence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definition of intelligence is constrained to measurable stuff: they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LLMs are incredibly powerful </a:t>
            </a:r>
            <a:r>
              <a:rPr i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tools</a:t>
            </a: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(i.e., means to ends/tasks), and interesting new methods to understand</a:t>
            </a: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human cognition</a:t>
            </a: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But they </a:t>
            </a: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fail catastrophically </a:t>
            </a:r>
            <a:r>
              <a:rPr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along some trivial dimensions of intelligence.</a:t>
            </a:r>
            <a:endParaRPr i="1" sz="1600" u="sng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Lots of interesting work at the interface of NLP &amp; CogSci ahead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a5ac94938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a41e7f0c6d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 AGIs</a:t>
            </a:r>
            <a:endParaRPr b="1"/>
          </a:p>
        </p:txBody>
      </p:sp>
      <p:sp>
        <p:nvSpPr>
          <p:cNvPr id="385" name="Google Shape;385;g2a41e7f0c6d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53fb7d56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53fb7d56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53fb7d56b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53fb7d56b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on project development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a41e7f0c6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a41e7f0c6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53fb7d56b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a53fb7d56b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d0aea9955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9d0aea9955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d0aea9955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9d0aea9955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d0aea9955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9d0aea9955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d0aea9955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9d0aea9955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oberta.rocca@cas.au.d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hyperlink" Target="https://arxiv.org/abs/2305.18290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abs/2211.02570" TargetMode="External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Relationship Id="rId5" Type="http://schemas.openxmlformats.org/officeDocument/2006/relationships/hyperlink" Target="https://arxiv.org/pdf/2212.08073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hyperlink" Target="https://arxiv.org/abs/2001.08361" TargetMode="External"/><Relationship Id="rId5" Type="http://schemas.openxmlformats.org/officeDocument/2006/relationships/hyperlink" Target="https://aiindex.stanford.edu/report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hyperlink" Target="https://aiindex.stanford.edu/report/" TargetMode="External"/><Relationship Id="rId5" Type="http://schemas.openxmlformats.org/officeDocument/2006/relationships/hyperlink" Target="https://arxiv.org/abs/2001.08361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hyperlink" Target="https://arxiv.org/abs/2303.15647" TargetMode="External"/><Relationship Id="rId5" Type="http://schemas.openxmlformats.org/officeDocument/2006/relationships/hyperlink" Target="https://huggingface.co/docs/peft/index" TargetMode="External"/><Relationship Id="rId6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2205.09209.pdf" TargetMode="External"/><Relationship Id="rId4" Type="http://schemas.openxmlformats.org/officeDocument/2006/relationships/hyperlink" Target="https://aclanthology.org/2022.naacl-main.263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hyperlink" Target="https://arxiv.org/pdf/2308.03825.pdf" TargetMode="External"/><Relationship Id="rId6" Type="http://schemas.openxmlformats.org/officeDocument/2006/relationships/hyperlink" Target="https://arxiv.org/pdf/2305.13860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hyperlink" Target="https://arxiv.org/pdf/2305.13860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hyperlink" Target="https://arxiv.org/pdf/2305.13860.pdf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not-just-memorization.github.io/extracting-training-data-from-chatgpt.html" TargetMode="External"/><Relationship Id="rId4" Type="http://schemas.openxmlformats.org/officeDocument/2006/relationships/hyperlink" Target="https://arxiv.org/abs/2311.17035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ted.com/talks/yejin_choi_why_ai_is_incredibly_smart_and_shockingly_stupid?language=en" TargetMode="External"/><Relationship Id="rId4" Type="http://schemas.openxmlformats.org/officeDocument/2006/relationships/hyperlink" Target="http://drive.google.com/file/d/19cLuAaOsOQfPsn794Q7fkHfqh7t0q80l/view" TargetMode="External"/><Relationship Id="rId5" Type="http://schemas.openxmlformats.org/officeDocument/2006/relationships/image" Target="../media/image3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hyperlink" Target="https://huggingface.co/blog/rlh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Natural language processing </a:t>
            </a:r>
            <a:endParaRPr sz="3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Lecture 12: RLHF, PeFT, Ethics, and Wrap-up!</a:t>
            </a:r>
            <a:endParaRPr sz="2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18100" y="3418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Roberta Rocca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Assistant Professor, IMC &amp; CHC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✉️ </a:t>
            </a:r>
            <a:r>
              <a:rPr lang="en" sz="1300" u="sng">
                <a:solidFill>
                  <a:srgbClr val="0097A7"/>
                </a:solid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roberta.rocca@cas.au.dk</a:t>
            </a:r>
            <a:endParaRPr sz="13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93250" y="35115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ora"/>
              <a:buAutoNum type="arabicPeriod"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Language model pretraining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00" y="1257575"/>
            <a:ext cx="3917827" cy="292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5340925" y="1727750"/>
            <a:ext cx="322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LM pretraining and optionally instruction-tuning to initialize an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agent/policy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(sometimes including high-quality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human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input)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294150" y="640100"/>
            <a:ext cx="43686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2. Training a reward model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549" y="1372700"/>
            <a:ext cx="4187100" cy="3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384900" y="1464725"/>
            <a:ext cx="4187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Q: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How do we compute rewards from text?</a:t>
            </a:r>
            <a:endParaRPr b="1"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-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Identify prompts and produce a range of completions (either using a pretrained LM, or humans)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-"/>
            </a:pP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Have humans rate the those completions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along the desired criterion/value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(e.g., helpful? harmless? honest?)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ora"/>
              <a:buChar char="-"/>
            </a:pP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Train another LM 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 map text onto reward values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248150" y="807275"/>
            <a:ext cx="52182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3. Using the reward model to fine-tune the policy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451" y="1037926"/>
            <a:ext cx="4139477" cy="35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248150" y="1658775"/>
            <a:ext cx="4572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Q: How do we use rewards to </a:t>
            </a:r>
            <a:r>
              <a:rPr i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update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our original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model</a:t>
            </a:r>
            <a:endParaRPr b="1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Feed the policy (LM) a prompt, produce a completion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Compute the reward using the reward model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Use PPO (proximal policy optimization, a RL algorithm) to map rewards to gradients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ora"/>
              <a:buChar char="-"/>
            </a:pP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Also compute KL divergence on next-token distributions for original </a:t>
            </a:r>
            <a:r>
              <a:rPr i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vs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new model, to prevent 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catastrophic forgetting</a:t>
            </a:r>
            <a:endParaRPr b="1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50" y="2322300"/>
            <a:ext cx="3837950" cy="11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5952950" y="1547775"/>
            <a:ext cx="2658300" cy="61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Language modeling pretraining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5952950" y="2578675"/>
            <a:ext cx="2658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Instruction tuning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5952950" y="3450650"/>
            <a:ext cx="2658300" cy="61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Reinforcement Learning from Human Feedback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8" name="Google Shape;168;p27"/>
          <p:cNvCxnSpPr/>
          <p:nvPr/>
        </p:nvCxnSpPr>
        <p:spPr>
          <a:xfrm flipH="1" rot="10800000">
            <a:off x="5045275" y="1934625"/>
            <a:ext cx="625200" cy="8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7"/>
          <p:cNvCxnSpPr/>
          <p:nvPr/>
        </p:nvCxnSpPr>
        <p:spPr>
          <a:xfrm>
            <a:off x="5045275" y="2978875"/>
            <a:ext cx="625200" cy="7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7"/>
          <p:cNvCxnSpPr/>
          <p:nvPr/>
        </p:nvCxnSpPr>
        <p:spPr>
          <a:xfrm>
            <a:off x="5045275" y="2878275"/>
            <a:ext cx="6696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283075" y="88195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Emerging approaches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00" y="1614549"/>
            <a:ext cx="8521098" cy="18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524925" y="3596225"/>
            <a:ext cx="7928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DPO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Directly optimize policy on human preferences by training on simple classification task over preference data -&gt; simplifies the RLHF pipeline, no reward model needed</a:t>
            </a:r>
            <a:endParaRPr b="1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372600" y="1149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Rafailov et al., 2023: </a:t>
            </a:r>
            <a:r>
              <a:rPr lang="en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https://arxiv.org/abs/2305.18290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631225" y="2698150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Q: what are the weaknesses of this approach? And which challenges does it </a:t>
            </a:r>
            <a:r>
              <a:rPr i="1" lang="en" sz="2400"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address?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7650" y="57955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A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nnotations are not trivial!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131875" y="1442150"/>
            <a:ext cx="4350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Providing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accurate numerical ratings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of compliance with a value is 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trivial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Providing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comparative ratings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and using ratings to infer scores is a common approach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Even with these precautions,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annotations can be inconsistent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and there is lots of variability (which is often simply discarded, see Plank, 2022: </a:t>
            </a:r>
            <a:r>
              <a:rPr lang="en" sz="16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https://arxiv.org/abs/2211.02570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5952950" y="1547775"/>
            <a:ext cx="2658300" cy="83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The Bay Area is prone to earthquakes. An earthquake hit San Francisco today.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6087650" y="3306225"/>
            <a:ext cx="2523600" cy="1046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 4.2 magnitude earthquake hit San Francisco, resulting in property damage, but no injuries.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100" y="2642550"/>
            <a:ext cx="1530575" cy="15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/>
          <p:nvPr/>
        </p:nvSpPr>
        <p:spPr>
          <a:xfrm>
            <a:off x="6354950" y="2642550"/>
            <a:ext cx="1384200" cy="396900"/>
          </a:xfrm>
          <a:prstGeom prst="wedgeRectCallout">
            <a:avLst>
              <a:gd fmla="val -79997" name="adj1"/>
              <a:gd fmla="val 6790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Five? Two?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7650" y="69860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Humans are not always the best signal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393250" y="1561200"/>
            <a:ext cx="3990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025" y="1713975"/>
            <a:ext cx="1939150" cy="19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/>
          <p:nvPr/>
        </p:nvSpPr>
        <p:spPr>
          <a:xfrm>
            <a:off x="7218150" y="1561200"/>
            <a:ext cx="1458600" cy="549600"/>
          </a:xfrm>
          <a:prstGeom prst="wedgeRectCallout">
            <a:avLst>
              <a:gd fmla="val -79997" name="adj1"/>
              <a:gd fmla="val 67901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 guess so? </a:t>
            </a: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</a:rPr>
              <a:t>😬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50" y="1561200"/>
            <a:ext cx="4466101" cy="25568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31"/>
          <p:cNvSpPr txBox="1"/>
          <p:nvPr/>
        </p:nvSpPr>
        <p:spPr>
          <a:xfrm>
            <a:off x="5670250" y="3935900"/>
            <a:ext cx="3006600" cy="83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Issues like factual knowledge and hallucinations are </a:t>
            </a:r>
            <a:r>
              <a:rPr i="1" lang="en"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automatically solved by RLHF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49250" y="988425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Which issues does RLHF </a:t>
            </a:r>
            <a:r>
              <a:rPr i="1" lang="en" sz="2400"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solve?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449250" y="1765325"/>
            <a:ext cx="82455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Ouyang et al., 2023: text is more aligned with human preferences, but RLHF does not fix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biases and factual errors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(e.g., hallucinations)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Humans are easily fooled: the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tone of a response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(e.g., an authoritative one)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can influence their preferences, regardless of the actual quality of the output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Human annotations are expensive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and you do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need a lot of them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(a possible solution: “Constitutional AI”, Bai et al., 2022)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2x LLMs, which implies a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huge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model &amp; corresponding budget requirements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434300" y="313500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Lora"/>
                <a:ea typeface="Lora"/>
                <a:cs typeface="Lora"/>
                <a:sym typeface="Lora"/>
              </a:rPr>
              <a:t>Constitutional AI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 and Reinforcement Learning from AI Feedback (</a:t>
            </a:r>
            <a:r>
              <a:rPr b="1" i="1" lang="en" sz="1600">
                <a:latin typeface="Lora"/>
                <a:ea typeface="Lora"/>
                <a:cs typeface="Lora"/>
                <a:sym typeface="Lora"/>
              </a:rPr>
              <a:t>RLAIF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)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100" y="1245447"/>
            <a:ext cx="3339900" cy="198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00" y="1091762"/>
            <a:ext cx="5677801" cy="229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633575" y="3696675"/>
            <a:ext cx="82926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TL;DR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: 1. Generate completions to adversarial prompts; 2. Have them model itself describe why/how the text is not aligned with target values; 3. Feed both previous text and own feedback as prompt; 4. Produce better response; 5. Tune the model on revised response. See Bai et al., 2022: </a:t>
            </a:r>
            <a:r>
              <a:rPr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https://arxiv.org/pdf/2212.08073.pdf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690475"/>
            <a:ext cx="85206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Exercise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565105"/>
            <a:ext cx="85206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-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What is </a:t>
            </a:r>
            <a:r>
              <a:rPr b="1" lang="en" sz="2000">
                <a:latin typeface="Lora"/>
                <a:ea typeface="Lora"/>
                <a:cs typeface="Lora"/>
                <a:sym typeface="Lora"/>
              </a:rPr>
              <a:t>in-context learning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? What is </a:t>
            </a:r>
            <a:r>
              <a:rPr b="1" lang="en" sz="2000">
                <a:latin typeface="Lora"/>
                <a:ea typeface="Lora"/>
                <a:cs typeface="Lora"/>
                <a:sym typeface="Lora"/>
              </a:rPr>
              <a:t>zero-shot generalization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? What are their advantages? When do they emerge?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-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What is the rationale behind the use of </a:t>
            </a:r>
            <a:r>
              <a:rPr b="1" lang="en" sz="2000">
                <a:latin typeface="Lora"/>
                <a:ea typeface="Lora"/>
                <a:cs typeface="Lora"/>
                <a:sym typeface="Lora"/>
              </a:rPr>
              <a:t>reinforcement learning from human feedback</a:t>
            </a:r>
            <a:r>
              <a:rPr i="1" lang="en" sz="20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in generative language models?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-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[Bonus]: What is </a:t>
            </a:r>
            <a:r>
              <a:rPr b="1" lang="en" sz="2000">
                <a:latin typeface="Lora"/>
                <a:ea typeface="Lora"/>
                <a:cs typeface="Lora"/>
                <a:sym typeface="Lora"/>
              </a:rPr>
              <a:t>chain-of-thought prompting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?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0" l="0" r="0" t="10362"/>
          <a:stretch/>
        </p:blipFill>
        <p:spPr>
          <a:xfrm>
            <a:off x="369425" y="403050"/>
            <a:ext cx="8566576" cy="433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200125" y="741875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Why does this matter?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25" y="1506275"/>
            <a:ext cx="4777124" cy="25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58625" y="1540000"/>
            <a:ext cx="4132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Environmental cost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at both training and inference (Strubell et al., 2019)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Financial cost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and consequences on democratization of LLM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Scaling laws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to achieve good performance, model size must scale with data, and data becomes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less curated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(see Kaplan, 2020: </a:t>
            </a:r>
            <a:r>
              <a:rPr lang="en" sz="16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https://arxiv.org/abs/2001.08361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5231400" y="4169325"/>
            <a:ext cx="335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From AI Index Report 2023: </a:t>
            </a:r>
            <a:r>
              <a:rPr lang="en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https://aiindex.stanford.edu/report/</a:t>
            </a:r>
            <a:r>
              <a:rPr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200125" y="741875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Why does this matter?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888" y="1622700"/>
            <a:ext cx="4919813" cy="26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5026250" y="4415625"/>
            <a:ext cx="335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From AI Index Report 2023: </a:t>
            </a:r>
            <a:r>
              <a:rPr lang="en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https://aiindex.stanford.edu/report/</a:t>
            </a:r>
            <a:r>
              <a:rPr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58625" y="1540000"/>
            <a:ext cx="4132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Environmental cost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at both training and inference (Strubell et al., 2019)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Financial cost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and consequences on democratization of LLM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Scaling laws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to achieve good performance, model size must scale with data, and data becomes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less curated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(see Kaplan, 2020: </a:t>
            </a:r>
            <a:r>
              <a:rPr lang="en" sz="16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https://arxiv.org/abs/2001.08361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200125" y="572425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How can we train smaller models?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263775" y="1359575"/>
            <a:ext cx="8499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Model distillation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training a smaller model (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student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 using predictions from a larger model (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teacher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 as additional training signal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875" y="2167775"/>
            <a:ext cx="6795100" cy="267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244100" y="959800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How can we reduce model size?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322375" y="1660600"/>
            <a:ext cx="5583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Model quantization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reduce the size of a pretrained model by reducing the </a:t>
            </a:r>
            <a:r>
              <a:rPr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precision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of its parameters (e.g., reduce the number of decimal digits represented)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b="0" l="0" r="0" t="11684"/>
          <a:stretch/>
        </p:blipFill>
        <p:spPr>
          <a:xfrm>
            <a:off x="6240425" y="505550"/>
            <a:ext cx="2234576" cy="413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00" y="2712896"/>
            <a:ext cx="5752376" cy="16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235900" y="673875"/>
            <a:ext cx="86034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How can we train large models more efficiently?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422525" y="1699113"/>
            <a:ext cx="4875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Parameter efficient fine-tuning (PeFT)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only fine-tune a small number of parameters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422525" y="3134463"/>
            <a:ext cx="4473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Gradients and optimizer states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only need to be stored for a small subset of parameters, as most weights are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frozen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61" name="Google Shape;261;p39"/>
          <p:cNvCxnSpPr/>
          <p:nvPr/>
        </p:nvCxnSpPr>
        <p:spPr>
          <a:xfrm>
            <a:off x="2005675" y="2279913"/>
            <a:ext cx="5700" cy="4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425" y="1549925"/>
            <a:ext cx="3540775" cy="2810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381900" y="100575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PeFT approaches: overview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24" y="801385"/>
            <a:ext cx="6728351" cy="33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>
            <a:off x="4572000" y="4555925"/>
            <a:ext cx="43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Lialin et al., 2023: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https://arxiv.org/abs/2303.15647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6712275" y="1384125"/>
            <a:ext cx="233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F9000"/>
                </a:solidFill>
                <a:latin typeface="Lora"/>
                <a:ea typeface="Lora"/>
                <a:cs typeface="Lora"/>
                <a:sym typeface="Lora"/>
              </a:rPr>
              <a:t>fine-tune a selected subset of the original parameters</a:t>
            </a:r>
            <a:endParaRPr b="1" sz="1200">
              <a:solidFill>
                <a:srgbClr val="BF9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5912075" y="3793475"/>
            <a:ext cx="261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06666"/>
                </a:solidFill>
                <a:latin typeface="Lora"/>
                <a:ea typeface="Lora"/>
                <a:cs typeface="Lora"/>
                <a:sym typeface="Lora"/>
              </a:rPr>
              <a:t>reparametrize model weights using a low-rank representation</a:t>
            </a:r>
            <a:endParaRPr b="1" sz="1200">
              <a:solidFill>
                <a:srgbClr val="E0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1281175" y="1384125"/>
            <a:ext cx="175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Lora"/>
                <a:ea typeface="Lora"/>
                <a:cs typeface="Lora"/>
                <a:sym typeface="Lora"/>
              </a:rPr>
              <a:t>a</a:t>
            </a:r>
            <a:r>
              <a:rPr b="1" lang="en" sz="1200">
                <a:solidFill>
                  <a:srgbClr val="1155CC"/>
                </a:solidFill>
                <a:latin typeface="Lora"/>
                <a:ea typeface="Lora"/>
                <a:cs typeface="Lora"/>
                <a:sym typeface="Lora"/>
              </a:rPr>
              <a:t>dd trainable params/layers</a:t>
            </a:r>
            <a:endParaRPr b="1" sz="1200">
              <a:solidFill>
                <a:srgbClr val="1155CC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381900" y="4463525"/>
            <a:ext cx="382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Some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 of these are implemented in HF</a:t>
            </a:r>
            <a:r>
              <a:rPr lang="en"/>
              <a:t> </a:t>
            </a:r>
            <a:r>
              <a:rPr b="1" lang="en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https://huggingface.co/docs/peft/index</a:t>
            </a: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b="1"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872" y="4506222"/>
            <a:ext cx="284250" cy="2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251650" y="333375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Reparametrization: Low-Rank Adaptation (LoRA)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251650" y="1308625"/>
            <a:ext cx="5173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Remember self-attention? We had query, key, and value weight matrices W</a:t>
            </a:r>
            <a:r>
              <a:rPr baseline="-25000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Q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W</a:t>
            </a:r>
            <a:r>
              <a:rPr baseline="-25000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K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W</a:t>
            </a:r>
            <a:r>
              <a:rPr baseline="-25000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V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can 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learn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low-rank approximations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of any matrix with decomposition (remember SVD?)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Instead of learning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768 * 300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parameters (W</a:t>
            </a:r>
            <a:r>
              <a:rPr baseline="-25000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k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), we learn (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768 * rank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 + (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rank * 300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 parameters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ora"/>
              <a:buChar char="-"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then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combine the learned task-specific approximation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with the original weights: 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700" y="1034175"/>
            <a:ext cx="2684690" cy="39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 title="[89,89,89,&quot;https://www.codecogs.com/eqnedit.php?latex=W_%7Bfinal%7D%20%3D%20W_%7Bk%7D%20%2B%20(A%20%5Ctimes%20B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250" y="4183800"/>
            <a:ext cx="2548626" cy="2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548900" y="581200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Additive method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: prompt tuning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251650" y="1034175"/>
            <a:ext cx="5173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754950" y="1425913"/>
            <a:ext cx="7765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≠ prompt engineering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which is the process of iteratively refining model prompts to constrain its behavior towards the desired output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3">
            <a:alphaModFix/>
          </a:blip>
          <a:srcRect b="0" l="8138" r="0" t="0"/>
          <a:stretch/>
        </p:blipFill>
        <p:spPr>
          <a:xfrm>
            <a:off x="661900" y="2204800"/>
            <a:ext cx="8119823" cy="22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539250" y="355175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Additive method: prompt tuning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604475" y="1055975"/>
            <a:ext cx="8156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Instead of iteratively trying multiple prompts,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let the model learn the ideal prompt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by itself by prepending learnable tokens embeddings (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“soft prompts”)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to the input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1167550" y="4494850"/>
            <a:ext cx="7307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Fun fact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if you look at the nearest neighbors of the trained soft prompt embeddings in embedding space, you will find words related</a:t>
            </a:r>
            <a:r>
              <a:rPr i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 the target task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49" y="1870900"/>
            <a:ext cx="7602099" cy="24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3"/>
          <p:cNvSpPr txBox="1"/>
          <p:nvPr/>
        </p:nvSpPr>
        <p:spPr>
          <a:xfrm>
            <a:off x="674100" y="4467850"/>
            <a:ext cx="39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🧐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21025" y="154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Today’s plan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21025" y="2201552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RLHF (cont’d)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Parameter-efficient fine-tuning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Ethics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Wrap-up!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-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Final evaluation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idx="1" type="body"/>
          </p:nvPr>
        </p:nvSpPr>
        <p:spPr>
          <a:xfrm>
            <a:off x="3059400" y="2454925"/>
            <a:ext cx="3025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Break 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0" y="288575"/>
            <a:ext cx="8839204" cy="456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50" y="152400"/>
            <a:ext cx="7679841" cy="217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 rotWithShape="1">
          <a:blip r:embed="rId4">
            <a:alphaModFix/>
          </a:blip>
          <a:srcRect b="0" l="0" r="1370" t="0"/>
          <a:stretch/>
        </p:blipFill>
        <p:spPr>
          <a:xfrm>
            <a:off x="702450" y="2398375"/>
            <a:ext cx="7609252" cy="22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75" y="150808"/>
            <a:ext cx="7962824" cy="22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25" y="2447816"/>
            <a:ext cx="7962834" cy="22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422725" y="1281763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Biases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7" name="Google Shape;327;p48"/>
          <p:cNvSpPr txBox="1"/>
          <p:nvPr/>
        </p:nvSpPr>
        <p:spPr>
          <a:xfrm>
            <a:off x="422725" y="1982575"/>
            <a:ext cx="37407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Models learn from data: biased data yield models which will learn, deploy and amplify (e.g., NLG) existing biases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(Bender et al., 2021) </a:t>
            </a:r>
            <a:r>
              <a:rPr lang="en" sz="1500">
                <a:solidFill>
                  <a:srgbClr val="666666"/>
                </a:solidFill>
                <a:highlight>
                  <a:schemeClr val="lt1"/>
                </a:highlight>
              </a:rPr>
              <a:t>🦜</a:t>
            </a:r>
            <a:endParaRPr sz="1600">
              <a:solidFill>
                <a:srgbClr val="666666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8" name="Google Shape;328;p48"/>
          <p:cNvSpPr txBox="1"/>
          <p:nvPr/>
        </p:nvSpPr>
        <p:spPr>
          <a:xfrm>
            <a:off x="4980550" y="1982575"/>
            <a:ext cx="37407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If training a predictive model, carefully evaluate model performance and behavior by </a:t>
            </a:r>
            <a:r>
              <a:rPr b="1" i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group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(and report that in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model card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600">
              <a:solidFill>
                <a:srgbClr val="666666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9" name="Google Shape;329;p48"/>
          <p:cNvSpPr txBox="1"/>
          <p:nvPr/>
        </p:nvSpPr>
        <p:spPr>
          <a:xfrm>
            <a:off x="4980550" y="3597150"/>
            <a:ext cx="374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Qualitative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Set up “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adversarial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” attacks to probe model biases</a:t>
            </a:r>
            <a:endParaRPr sz="1600">
              <a:solidFill>
                <a:srgbClr val="666666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0" name="Google Shape;330;p48"/>
          <p:cNvSpPr txBox="1"/>
          <p:nvPr/>
        </p:nvSpPr>
        <p:spPr>
          <a:xfrm>
            <a:off x="4980550" y="647275"/>
            <a:ext cx="37407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Benchmark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(intersectional) </a:t>
            </a:r>
            <a:r>
              <a:rPr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biases</a:t>
            </a:r>
            <a:r>
              <a:rPr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* (e.g., perturbation approaches; embedding-based approaches, perplexity-based approaches)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1" name="Google Shape;331;p48"/>
          <p:cNvSpPr txBox="1"/>
          <p:nvPr/>
        </p:nvSpPr>
        <p:spPr>
          <a:xfrm>
            <a:off x="526275" y="4625075"/>
            <a:ext cx="8232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*</a:t>
            </a:r>
            <a:r>
              <a:rPr lang="en" sz="1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</a:t>
            </a:r>
            <a:r>
              <a:rPr lang="en" sz="1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here is </a:t>
            </a:r>
            <a:r>
              <a:rPr i="1" lang="en" sz="1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 lot </a:t>
            </a:r>
            <a:r>
              <a:rPr lang="en" sz="1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of work in this domain, </a:t>
            </a:r>
            <a:r>
              <a:rPr lang="en" sz="1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couple</a:t>
            </a:r>
            <a:r>
              <a:rPr lang="en" sz="1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of references for inspiration Smith et al., 2022 (</a:t>
            </a:r>
            <a:r>
              <a:rPr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https://arxiv.org/pdf/2205.09209.pdf</a:t>
            </a:r>
            <a:r>
              <a:rPr lang="en" sz="1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 and Lalor et al., 2022 (</a:t>
            </a:r>
            <a:r>
              <a:rPr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https://aclanthology.org/2022.naacl-main.263.pdf</a:t>
            </a:r>
            <a:r>
              <a:rPr lang="en" sz="1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1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32" name="Google Shape;332;p48"/>
          <p:cNvCxnSpPr/>
          <p:nvPr/>
        </p:nvCxnSpPr>
        <p:spPr>
          <a:xfrm flipH="1" rot="10800000">
            <a:off x="4163425" y="1239575"/>
            <a:ext cx="542100" cy="11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48"/>
          <p:cNvCxnSpPr/>
          <p:nvPr/>
        </p:nvCxnSpPr>
        <p:spPr>
          <a:xfrm>
            <a:off x="4163425" y="2666475"/>
            <a:ext cx="634500" cy="11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48"/>
          <p:cNvCxnSpPr>
            <a:stCxn id="327" idx="3"/>
          </p:cNvCxnSpPr>
          <p:nvPr/>
        </p:nvCxnSpPr>
        <p:spPr>
          <a:xfrm flipH="1" rot="10800000">
            <a:off x="4163425" y="2504275"/>
            <a:ext cx="588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type="title"/>
          </p:nvPr>
        </p:nvSpPr>
        <p:spPr>
          <a:xfrm>
            <a:off x="425198" y="511575"/>
            <a:ext cx="59640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Jailbreaking LLMs: meet DAN 😈 (&amp; co.)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40" name="Google Shape;340;p49"/>
          <p:cNvPicPr preferRelativeResize="0"/>
          <p:nvPr/>
        </p:nvPicPr>
        <p:blipFill rotWithShape="1">
          <a:blip r:embed="rId3">
            <a:alphaModFix/>
          </a:blip>
          <a:srcRect b="15839" l="5852" r="4252" t="0"/>
          <a:stretch/>
        </p:blipFill>
        <p:spPr>
          <a:xfrm>
            <a:off x="504325" y="1491375"/>
            <a:ext cx="3310351" cy="26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 rotWithShape="1">
          <a:blip r:embed="rId4">
            <a:alphaModFix/>
          </a:blip>
          <a:srcRect b="0" l="50411" r="0" t="0"/>
          <a:stretch/>
        </p:blipFill>
        <p:spPr>
          <a:xfrm>
            <a:off x="4572000" y="1468175"/>
            <a:ext cx="4079152" cy="27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/>
        </p:nvSpPr>
        <p:spPr>
          <a:xfrm>
            <a:off x="708675" y="4176850"/>
            <a:ext cx="374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Shen et al., 2023 (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  <a:hlinkClick r:id="rId5"/>
              </a:rPr>
              <a:t>https://arxiv.org/pdf/2308.03825.pdf</a:t>
            </a: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)</a:t>
            </a:r>
            <a:endParaRPr sz="1200">
              <a:solidFill>
                <a:srgbClr val="666666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3" name="Google Shape;343;p49"/>
          <p:cNvSpPr txBox="1"/>
          <p:nvPr/>
        </p:nvSpPr>
        <p:spPr>
          <a:xfrm>
            <a:off x="1281350" y="1415050"/>
            <a:ext cx="2143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DAN: “Do </a:t>
            </a:r>
            <a:r>
              <a:rPr b="1"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anything</a:t>
            </a:r>
            <a:r>
              <a:rPr b="1"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now”</a:t>
            </a:r>
            <a:endParaRPr b="1" sz="1200">
              <a:solidFill>
                <a:srgbClr val="666666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4" name="Google Shape;344;p49"/>
          <p:cNvSpPr txBox="1"/>
          <p:nvPr/>
        </p:nvSpPr>
        <p:spPr>
          <a:xfrm>
            <a:off x="4818475" y="4176850"/>
            <a:ext cx="374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Liu</a:t>
            </a: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et al., 2023 (</a:t>
            </a:r>
            <a:r>
              <a:rPr lang="en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https://arxiv.org/pdf/2305.13860.pdf</a:t>
            </a: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)</a:t>
            </a:r>
            <a:endParaRPr sz="1200">
              <a:solidFill>
                <a:srgbClr val="666666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type="title"/>
          </p:nvPr>
        </p:nvSpPr>
        <p:spPr>
          <a:xfrm>
            <a:off x="413873" y="768875"/>
            <a:ext cx="59640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Jailbreaking LLMs: a taxonomy of strategies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863" y="1411802"/>
            <a:ext cx="7450277" cy="25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0"/>
          <p:cNvSpPr txBox="1"/>
          <p:nvPr/>
        </p:nvSpPr>
        <p:spPr>
          <a:xfrm>
            <a:off x="2527950" y="4063450"/>
            <a:ext cx="374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Liu et al., 2023 (</a:t>
            </a:r>
            <a:r>
              <a:rPr lang="en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https://arxiv.org/pdf/2305.13860.pdf</a:t>
            </a: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)</a:t>
            </a:r>
            <a:endParaRPr sz="1200">
              <a:solidFill>
                <a:srgbClr val="666666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title"/>
          </p:nvPr>
        </p:nvSpPr>
        <p:spPr>
          <a:xfrm>
            <a:off x="425198" y="496725"/>
            <a:ext cx="59640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Jailbreaking LLMs: disallowed usages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7" name="Google Shape;3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800" y="1305125"/>
            <a:ext cx="5366101" cy="28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1"/>
          <p:cNvSpPr txBox="1"/>
          <p:nvPr/>
        </p:nvSpPr>
        <p:spPr>
          <a:xfrm>
            <a:off x="2648500" y="4176850"/>
            <a:ext cx="374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Liu et al., 2023 (</a:t>
            </a:r>
            <a:r>
              <a:rPr lang="en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https://arxiv.org/pdf/2305.13860.pdf</a:t>
            </a: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)</a:t>
            </a:r>
            <a:endParaRPr sz="1200">
              <a:solidFill>
                <a:srgbClr val="666666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>
            <p:ph type="title"/>
          </p:nvPr>
        </p:nvSpPr>
        <p:spPr>
          <a:xfrm>
            <a:off x="355925" y="521475"/>
            <a:ext cx="81486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Hypnotizing ChatGPT: </a:t>
            </a:r>
            <a:r>
              <a:rPr lang="en" sz="1800">
                <a:latin typeface="Lora"/>
                <a:ea typeface="Lora"/>
                <a:cs typeface="Lora"/>
                <a:sym typeface="Lora"/>
              </a:rPr>
              <a:t>Leaking training data through adversarial attacks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4" name="Google Shape;364;p52"/>
          <p:cNvSpPr txBox="1"/>
          <p:nvPr/>
        </p:nvSpPr>
        <p:spPr>
          <a:xfrm>
            <a:off x="997963" y="4033750"/>
            <a:ext cx="7593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https://not-just-memorization.github.io/extracting-training-data-from-chatgpt.html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Nasr et al., 2023: </a:t>
            </a:r>
            <a:r>
              <a:rPr b="1"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https://arxiv.org/abs/2311.17035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 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65" name="Google Shape;36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01" y="1111464"/>
            <a:ext cx="2803524" cy="281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3513" y="1552925"/>
            <a:ext cx="5689626" cy="16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>
            <p:ph type="title"/>
          </p:nvPr>
        </p:nvSpPr>
        <p:spPr>
          <a:xfrm>
            <a:off x="978338" y="834175"/>
            <a:ext cx="73791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So, have we achieved artificial general intelligence?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72" name="Google Shape;3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25" y="1739825"/>
            <a:ext cx="2302524" cy="22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4950" y="2006412"/>
            <a:ext cx="2977650" cy="16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999" y="1916225"/>
            <a:ext cx="2524177" cy="185363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3"/>
          <p:cNvSpPr txBox="1"/>
          <p:nvPr/>
        </p:nvSpPr>
        <p:spPr>
          <a:xfrm>
            <a:off x="1407650" y="4151100"/>
            <a:ext cx="6949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Q: How do state of the art LLM fare in tasks related to fairly trivial dimensions of intelligence, such as </a:t>
            </a:r>
            <a:r>
              <a:rPr b="1" i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common sense</a:t>
            </a:r>
            <a:r>
              <a:rPr b="1" lang="en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82900" y="248388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Recap: NLG &amp; instruction-tuning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297150" y="1068350"/>
            <a:ext cx="85497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Two lectures ago, we introduced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natural language generation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 and discovered that many tasks can be framed as NLG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 powerful framework to get models to do so is based on </a:t>
            </a:r>
            <a:r>
              <a:rPr b="1"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instructions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we prepend a task description (e.g., “summarize this: ”) and get the model to do next word prediction on prompt / completion pairs (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T5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Sometimes, models can perform these tasks without task-specific fine-tuning, i.e., in a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few-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or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one-shot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setting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GPT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Sometimes, we need fine-tuning. If we instruction-tune the model on many tasks we can get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zero-shot behavior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(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FLAN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7784300" y="1225200"/>
            <a:ext cx="67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type="title"/>
          </p:nvPr>
        </p:nvSpPr>
        <p:spPr>
          <a:xfrm>
            <a:off x="882438" y="858725"/>
            <a:ext cx="73791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So, have we achieved artificial general intelligence?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1" name="Google Shape;381;p54"/>
          <p:cNvSpPr txBox="1"/>
          <p:nvPr/>
        </p:nvSpPr>
        <p:spPr>
          <a:xfrm>
            <a:off x="5925625" y="2293475"/>
            <a:ext cx="275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https://www.ted.com/talks/yejin_choi_why_ai_is_incredibly_smart_and_shockingly_stupid?language=en</a:t>
            </a:r>
            <a:endParaRPr/>
          </a:p>
        </p:txBody>
      </p:sp>
      <p:pic>
        <p:nvPicPr>
          <p:cNvPr id="382" name="Google Shape;382;p54" title="shor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6117" y="1797650"/>
            <a:ext cx="2917810" cy="18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/>
          <p:nvPr>
            <p:ph type="title"/>
          </p:nvPr>
        </p:nvSpPr>
        <p:spPr>
          <a:xfrm>
            <a:off x="310200" y="381488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What’s next?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8" name="Google Shape;388;p55"/>
          <p:cNvSpPr txBox="1"/>
          <p:nvPr/>
        </p:nvSpPr>
        <p:spPr>
          <a:xfrm>
            <a:off x="731100" y="1188963"/>
            <a:ext cx="841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Efficiency and sustainability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Lots of work needed to reduce reliance on </a:t>
            </a: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scale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(efficient training; learning from humans)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9" name="Google Shape;389;p55"/>
          <p:cNvSpPr txBox="1"/>
          <p:nvPr/>
        </p:nvSpPr>
        <p:spPr>
          <a:xfrm>
            <a:off x="804450" y="2838213"/>
            <a:ext cx="7895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Reasoning &amp; common sense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Improving LLM’s abilities on tasks (e.g., reasoning, common sense) that are trivial for humans and key to intelligent behavior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0" name="Google Shape;390;p55"/>
          <p:cNvSpPr txBox="1"/>
          <p:nvPr/>
        </p:nvSpPr>
        <p:spPr>
          <a:xfrm>
            <a:off x="800375" y="3448263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Robustness and safety: 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Improving LLM robustness along a number of dimensions (e.g., safety; factual accuracy; overconfidence)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1" name="Google Shape;391;p55"/>
          <p:cNvSpPr txBox="1"/>
          <p:nvPr/>
        </p:nvSpPr>
        <p:spPr>
          <a:xfrm>
            <a:off x="808488" y="1794163"/>
            <a:ext cx="8360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Evaluation &amp; interpretability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Developing scalable evaluation metrics for natural language generation and methods to interpret model behavior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2" name="Google Shape;392;p55"/>
          <p:cNvSpPr txBox="1"/>
          <p:nvPr/>
        </p:nvSpPr>
        <p:spPr>
          <a:xfrm>
            <a:off x="808500" y="2431688"/>
            <a:ext cx="799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Benchmarking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Developing challenging benchmarks that rely on </a:t>
            </a:r>
            <a:r>
              <a:rPr i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deep 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knowledge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3" name="Google Shape;393;p55"/>
          <p:cNvSpPr txBox="1"/>
          <p:nvPr/>
        </p:nvSpPr>
        <p:spPr>
          <a:xfrm>
            <a:off x="310200" y="1223613"/>
            <a:ext cx="4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🌎</a:t>
            </a:r>
            <a:endParaRPr sz="2000"/>
          </a:p>
        </p:txBody>
      </p:sp>
      <p:sp>
        <p:nvSpPr>
          <p:cNvPr id="394" name="Google Shape;394;p55"/>
          <p:cNvSpPr txBox="1"/>
          <p:nvPr/>
        </p:nvSpPr>
        <p:spPr>
          <a:xfrm>
            <a:off x="321188" y="1773725"/>
            <a:ext cx="42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📈</a:t>
            </a:r>
            <a:endParaRPr sz="2000"/>
          </a:p>
        </p:txBody>
      </p:sp>
      <p:sp>
        <p:nvSpPr>
          <p:cNvPr id="395" name="Google Shape;395;p55"/>
          <p:cNvSpPr txBox="1"/>
          <p:nvPr/>
        </p:nvSpPr>
        <p:spPr>
          <a:xfrm>
            <a:off x="343225" y="2345625"/>
            <a:ext cx="64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📊</a:t>
            </a:r>
            <a:endParaRPr sz="2000"/>
          </a:p>
        </p:txBody>
      </p:sp>
      <p:sp>
        <p:nvSpPr>
          <p:cNvPr id="396" name="Google Shape;396;p55"/>
          <p:cNvSpPr txBox="1"/>
          <p:nvPr/>
        </p:nvSpPr>
        <p:spPr>
          <a:xfrm>
            <a:off x="361350" y="285741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🧠</a:t>
            </a:r>
            <a:endParaRPr sz="2000"/>
          </a:p>
        </p:txBody>
      </p:sp>
      <p:sp>
        <p:nvSpPr>
          <p:cNvPr id="397" name="Google Shape;397;p55"/>
          <p:cNvSpPr txBox="1"/>
          <p:nvPr/>
        </p:nvSpPr>
        <p:spPr>
          <a:xfrm>
            <a:off x="361350" y="34578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⚠️</a:t>
            </a:r>
            <a:endParaRPr sz="2000"/>
          </a:p>
        </p:txBody>
      </p:sp>
      <p:sp>
        <p:nvSpPr>
          <p:cNvPr id="398" name="Google Shape;398;p55"/>
          <p:cNvSpPr txBox="1"/>
          <p:nvPr/>
        </p:nvSpPr>
        <p:spPr>
          <a:xfrm>
            <a:off x="800375" y="4058313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Models of human cognition and behavior</a:t>
            </a:r>
            <a:r>
              <a:rPr lang="en" sz="15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: develop paradigms that make it possible to use LLMs to simulate and understand human behavior</a:t>
            </a:r>
            <a:endParaRPr sz="15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9" name="Google Shape;399;p55"/>
          <p:cNvSpPr txBox="1"/>
          <p:nvPr/>
        </p:nvSpPr>
        <p:spPr>
          <a:xfrm>
            <a:off x="310200" y="4058325"/>
            <a:ext cx="52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🧑🏽‍🦰</a:t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/>
          <p:nvPr>
            <p:ph idx="1" type="body"/>
          </p:nvPr>
        </p:nvSpPr>
        <p:spPr>
          <a:xfrm>
            <a:off x="3059400" y="2454925"/>
            <a:ext cx="3025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Wrapping up!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0775"/>
            <a:ext cx="8839204" cy="362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idx="1" type="body"/>
          </p:nvPr>
        </p:nvSpPr>
        <p:spPr>
          <a:xfrm>
            <a:off x="2893050" y="2334000"/>
            <a:ext cx="33579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See you tomorrow!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82900" y="1225188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Recap: from instruction-tuning to RLHF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297150" y="2045150"/>
            <a:ext cx="85497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Yet, instruction tuning does not 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actively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incentivize positive behaviors (e.g., being informative and helpful)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… and it does 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penalize undesirable behaviors (e.g., toxicity)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 achieve this and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align models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 intended goals and preferences, we need use additional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,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positive</a:t>
            </a:r>
            <a:r>
              <a:rPr i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training signals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7784300" y="1225200"/>
            <a:ext cx="67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63800" y="724638"/>
            <a:ext cx="73077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Meet reinforcement learning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278050" y="1544600"/>
            <a:ext cx="48123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To induce behaviors that are hard to quantify through automated metrics, we can leverage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human feedback</a:t>
            </a:r>
            <a:endParaRPr b="1"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Use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human preferences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over possible behaviors as fine-tuning signal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ora"/>
              <a:buChar char="-"/>
            </a:pP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Used to </a:t>
            </a:r>
            <a:r>
              <a:rPr b="1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align models</a:t>
            </a:r>
            <a:r>
              <a:rPr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to high-level behavioral desiderata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950" y="3150550"/>
            <a:ext cx="998800" cy="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750" y="1432549"/>
            <a:ext cx="1139200" cy="11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650" y="1502762"/>
            <a:ext cx="998800" cy="998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20"/>
          <p:cNvCxnSpPr/>
          <p:nvPr/>
        </p:nvCxnSpPr>
        <p:spPr>
          <a:xfrm rot="10800000">
            <a:off x="6300125" y="2578840"/>
            <a:ext cx="2700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20"/>
          <p:cNvCxnSpPr>
            <a:stCxn id="103" idx="3"/>
            <a:endCxn id="102" idx="1"/>
          </p:cNvCxnSpPr>
          <p:nvPr/>
        </p:nvCxnSpPr>
        <p:spPr>
          <a:xfrm>
            <a:off x="6768450" y="2002151"/>
            <a:ext cx="6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20"/>
          <p:cNvCxnSpPr/>
          <p:nvPr/>
        </p:nvCxnSpPr>
        <p:spPr>
          <a:xfrm flipH="1">
            <a:off x="7311800" y="2660800"/>
            <a:ext cx="463500" cy="4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7" name="Google Shape;10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6950" y="1633425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7050" y="2002150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7521625" y="2779100"/>
            <a:ext cx="113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update</a:t>
            </a:r>
            <a:endParaRPr b="1" sz="13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7784300" y="1225200"/>
            <a:ext cx="67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512400" y="2681800"/>
            <a:ext cx="113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generate</a:t>
            </a:r>
            <a:endParaRPr b="1" sz="13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6768450" y="1575975"/>
            <a:ext cx="67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rate</a:t>
            </a:r>
            <a:endParaRPr b="1" sz="13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32125" y="467775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Reinforcement learning: general framework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17148" l="11691" r="9207" t="19784"/>
          <a:stretch/>
        </p:blipFill>
        <p:spPr>
          <a:xfrm>
            <a:off x="1827838" y="1365600"/>
            <a:ext cx="6110366" cy="273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32125" y="118700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Three overarching questions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432125" y="2094550"/>
            <a:ext cx="80808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ora"/>
              <a:buAutoNum type="arabicPeriod"/>
            </a:pPr>
            <a:r>
              <a:rPr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What is our agent? What is its </a:t>
            </a:r>
            <a:r>
              <a:rPr b="1"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policy</a:t>
            </a:r>
            <a:r>
              <a:rPr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ora"/>
              <a:buAutoNum type="arabicPeriod"/>
            </a:pPr>
            <a:r>
              <a:rPr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How is the </a:t>
            </a:r>
            <a:r>
              <a:rPr b="1"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reward</a:t>
            </a:r>
            <a:r>
              <a:rPr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computed?</a:t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ora"/>
              <a:buAutoNum type="arabicPeriod"/>
            </a:pPr>
            <a:r>
              <a:rPr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How is the reward used to </a:t>
            </a:r>
            <a:r>
              <a:rPr b="1"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update the model</a:t>
            </a:r>
            <a:r>
              <a:rPr lang="en" sz="20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276625" y="497700"/>
            <a:ext cx="76983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Three corresponding steps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25" y="1883800"/>
            <a:ext cx="2786221" cy="2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625" y="1932400"/>
            <a:ext cx="2627174" cy="19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581" y="1835200"/>
            <a:ext cx="2441844" cy="2081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type="title"/>
          </p:nvPr>
        </p:nvSpPr>
        <p:spPr>
          <a:xfrm>
            <a:off x="276625" y="1199800"/>
            <a:ext cx="31152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1. Language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 model pretraining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3655875" y="1199800"/>
            <a:ext cx="29985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2. Train a reward model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5" name="Google Shape;135;p23"/>
          <p:cNvSpPr txBox="1"/>
          <p:nvPr>
            <p:ph type="title"/>
          </p:nvPr>
        </p:nvSpPr>
        <p:spPr>
          <a:xfrm>
            <a:off x="6537750" y="1199800"/>
            <a:ext cx="2998500" cy="73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3. Fine-tune the LM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36" name="Google Shape;136;p23"/>
          <p:cNvCxnSpPr/>
          <p:nvPr/>
        </p:nvCxnSpPr>
        <p:spPr>
          <a:xfrm flipH="1">
            <a:off x="3399075" y="1224650"/>
            <a:ext cx="2700" cy="30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3"/>
          <p:cNvCxnSpPr/>
          <p:nvPr/>
        </p:nvCxnSpPr>
        <p:spPr>
          <a:xfrm flipH="1">
            <a:off x="6294775" y="1170550"/>
            <a:ext cx="5700" cy="3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3"/>
          <p:cNvSpPr txBox="1"/>
          <p:nvPr/>
        </p:nvSpPr>
        <p:spPr>
          <a:xfrm>
            <a:off x="5397625" y="4521800"/>
            <a:ext cx="34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Illustrations from: </a:t>
            </a:r>
            <a:r>
              <a:rPr lang="en" sz="1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https://huggingface.co/blog/rlhf</a:t>
            </a:r>
            <a:endParaRPr sz="1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